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65" r:id="rId9"/>
    <p:sldId id="266" r:id="rId10"/>
    <p:sldId id="267" r:id="rId11"/>
    <p:sldId id="276" r:id="rId12"/>
    <p:sldId id="277" r:id="rId13"/>
    <p:sldId id="262" r:id="rId14"/>
    <p:sldId id="264" r:id="rId15"/>
    <p:sldId id="263" r:id="rId16"/>
    <p:sldId id="270" r:id="rId17"/>
    <p:sldId id="278" r:id="rId18"/>
    <p:sldId id="279" r:id="rId19"/>
    <p:sldId id="281" r:id="rId20"/>
    <p:sldId id="28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73723" autoAdjust="0"/>
  </p:normalViewPr>
  <p:slideViewPr>
    <p:cSldViewPr snapToGrid="0" showGuides="1">
      <p:cViewPr>
        <p:scale>
          <a:sx n="66" d="100"/>
          <a:sy n="66" d="100"/>
        </p:scale>
        <p:origin x="3160" y="14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4beluek\Documents\fs-benchmark\excel\final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7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249.85999999999999</c:v>
                </c:pt>
                <c:pt idx="1">
                  <c:v>253.44</c:v>
                </c:pt>
                <c:pt idx="2">
                  <c:v>230.48000000000002</c:v>
                </c:pt>
                <c:pt idx="3">
                  <c:v>244.71999999999997</c:v>
                </c:pt>
                <c:pt idx="4">
                  <c:v>236.11999999999998</c:v>
                </c:pt>
                <c:pt idx="5">
                  <c:v>260.16000000000003</c:v>
                </c:pt>
                <c:pt idx="6">
                  <c:v>444.32</c:v>
                </c:pt>
                <c:pt idx="7">
                  <c:v>232.2</c:v>
                </c:pt>
                <c:pt idx="8">
                  <c:v>198.14000000000001</c:v>
                </c:pt>
                <c:pt idx="9">
                  <c:v>125.12</c:v>
                </c:pt>
                <c:pt idx="10">
                  <c:v>129.76</c:v>
                </c:pt>
                <c:pt idx="11">
                  <c:v>127.66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192.10000000000002</c:v>
                </c:pt>
                <c:pt idx="1">
                  <c:v>188.07999999999998</c:v>
                </c:pt>
                <c:pt idx="2">
                  <c:v>185.04000000000002</c:v>
                </c:pt>
                <c:pt idx="3">
                  <c:v>228.3</c:v>
                </c:pt>
                <c:pt idx="4">
                  <c:v>225.4</c:v>
                </c:pt>
                <c:pt idx="5">
                  <c:v>195.5</c:v>
                </c:pt>
                <c:pt idx="6">
                  <c:v>354.06000000000006</c:v>
                </c:pt>
                <c:pt idx="7">
                  <c:v>240.34</c:v>
                </c:pt>
                <c:pt idx="8">
                  <c:v>208.95999999999998</c:v>
                </c:pt>
                <c:pt idx="9">
                  <c:v>114.76000000000002</c:v>
                </c:pt>
                <c:pt idx="10">
                  <c:v>93.54</c:v>
                </c:pt>
                <c:pt idx="11">
                  <c:v>75.42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504192"/>
        <c:axId val="273449776"/>
      </c:barChart>
      <c:catAx>
        <c:axId val="61150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3449776"/>
        <c:crosses val="autoZero"/>
        <c:auto val="1"/>
        <c:lblAlgn val="ctr"/>
        <c:lblOffset val="100"/>
        <c:noMultiLvlLbl val="0"/>
      </c:catAx>
      <c:valAx>
        <c:axId val="27344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50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8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Charts!$B$6:$B$22</c:f>
              <c:numCache>
                <c:formatCode>General</c:formatCode>
                <c:ptCount val="12"/>
                <c:pt idx="0">
                  <c:v>91.080000000000013</c:v>
                </c:pt>
                <c:pt idx="1">
                  <c:v>76.3</c:v>
                </c:pt>
                <c:pt idx="2">
                  <c:v>66.64</c:v>
                </c:pt>
                <c:pt idx="3">
                  <c:v>132.94</c:v>
                </c:pt>
                <c:pt idx="4">
                  <c:v>125.91999999999999</c:v>
                </c:pt>
                <c:pt idx="5">
                  <c:v>124.97999999999999</c:v>
                </c:pt>
                <c:pt idx="6">
                  <c:v>129.52000000000001</c:v>
                </c:pt>
                <c:pt idx="7">
                  <c:v>75.38</c:v>
                </c:pt>
                <c:pt idx="8">
                  <c:v>61.440000000000012</c:v>
                </c:pt>
                <c:pt idx="9">
                  <c:v>73.14</c:v>
                </c:pt>
                <c:pt idx="10">
                  <c:v>63.219999999999992</c:v>
                </c:pt>
                <c:pt idx="11">
                  <c:v>62.239999999999995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Charts!$A$6:$A$22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Charts!$C$6:$C$22</c:f>
              <c:numCache>
                <c:formatCode>General</c:formatCode>
                <c:ptCount val="12"/>
                <c:pt idx="0">
                  <c:v>85.960000000000008</c:v>
                </c:pt>
                <c:pt idx="1">
                  <c:v>81.2</c:v>
                </c:pt>
                <c:pt idx="2">
                  <c:v>73.7</c:v>
                </c:pt>
                <c:pt idx="3">
                  <c:v>109.47999999999999</c:v>
                </c:pt>
                <c:pt idx="4">
                  <c:v>110.25999999999999</c:v>
                </c:pt>
                <c:pt idx="5">
                  <c:v>109.93999999999998</c:v>
                </c:pt>
                <c:pt idx="6">
                  <c:v>86.419999999999987</c:v>
                </c:pt>
                <c:pt idx="7">
                  <c:v>69.47999999999999</c:v>
                </c:pt>
                <c:pt idx="8">
                  <c:v>54.92</c:v>
                </c:pt>
                <c:pt idx="9">
                  <c:v>25.96</c:v>
                </c:pt>
                <c:pt idx="10">
                  <c:v>21.18</c:v>
                </c:pt>
                <c:pt idx="11">
                  <c:v>20.2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289352"/>
        <c:axId val="611500272"/>
      </c:barChart>
      <c:catAx>
        <c:axId val="6152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500272"/>
        <c:crosses val="autoZero"/>
        <c:auto val="1"/>
        <c:lblAlgn val="ctr"/>
        <c:lblOffset val="100"/>
        <c:noMultiLvlLbl val="0"/>
      </c:catAx>
      <c:valAx>
        <c:axId val="61150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528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9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174.86639999999997</c:v>
                </c:pt>
                <c:pt idx="1">
                  <c:v>146.5498</c:v>
                </c:pt>
                <c:pt idx="2">
                  <c:v>127.96559999999999</c:v>
                </c:pt>
                <c:pt idx="3">
                  <c:v>40.1432</c:v>
                </c:pt>
                <c:pt idx="4">
                  <c:v>38.033799999999999</c:v>
                </c:pt>
                <c:pt idx="5">
                  <c:v>37.753599999999992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165.08840000000001</c:v>
                </c:pt>
                <c:pt idx="1">
                  <c:v>155.90539999999999</c:v>
                </c:pt>
                <c:pt idx="2">
                  <c:v>141.51300000000001</c:v>
                </c:pt>
                <c:pt idx="3">
                  <c:v>33.113799999999998</c:v>
                </c:pt>
                <c:pt idx="4">
                  <c:v>33.333399999999997</c:v>
                </c:pt>
                <c:pt idx="5">
                  <c:v>33.243600000000001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617424"/>
        <c:axId val="672618208"/>
      </c:barChart>
      <c:catAx>
        <c:axId val="67261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8208"/>
        <c:crosses val="autoZero"/>
        <c:auto val="1"/>
        <c:lblAlgn val="ctr"/>
        <c:lblOffset val="100"/>
        <c:noMultiLvlLbl val="0"/>
      </c:catAx>
      <c:valAx>
        <c:axId val="67261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Charts!$B$6:$B$14</c:f>
              <c:numCache>
                <c:formatCode>General</c:formatCode>
                <c:ptCount val="6"/>
                <c:pt idx="0">
                  <c:v>479.75240000000002</c:v>
                </c:pt>
                <c:pt idx="1">
                  <c:v>486.5634</c:v>
                </c:pt>
                <c:pt idx="2">
                  <c:v>442.51159999999999</c:v>
                </c:pt>
                <c:pt idx="3">
                  <c:v>73.680599999999998</c:v>
                </c:pt>
                <c:pt idx="4">
                  <c:v>71.100999999999999</c:v>
                </c:pt>
                <c:pt idx="5">
                  <c:v>78.319800000000001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Charts!$A$6:$A$14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Charts!$C$6:$C$14</c:f>
              <c:numCache>
                <c:formatCode>General</c:formatCode>
                <c:ptCount val="6"/>
                <c:pt idx="0">
                  <c:v>368.84180000000003</c:v>
                </c:pt>
                <c:pt idx="1">
                  <c:v>361.11679999999996</c:v>
                </c:pt>
                <c:pt idx="2">
                  <c:v>355.32299999999998</c:v>
                </c:pt>
                <c:pt idx="3">
                  <c:v>68.760799999999989</c:v>
                </c:pt>
                <c:pt idx="4">
                  <c:v>67.890999999999991</c:v>
                </c:pt>
                <c:pt idx="5">
                  <c:v>58.921399999999991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617816"/>
        <c:axId val="672619384"/>
      </c:barChart>
      <c:catAx>
        <c:axId val="67261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9384"/>
        <c:crosses val="autoZero"/>
        <c:auto val="1"/>
        <c:lblAlgn val="ctr"/>
        <c:lblOffset val="100"/>
        <c:noMultiLvlLbl val="0"/>
      </c:catAx>
      <c:valAx>
        <c:axId val="672619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2617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0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4680.3742000000002</c:v>
                </c:pt>
                <c:pt idx="1">
                  <c:v>3108.1640000000002</c:v>
                </c:pt>
                <c:pt idx="2">
                  <c:v>2852.5665999999997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3820.0852000000004</c:v>
                </c:pt>
                <c:pt idx="1">
                  <c:v>3146.9245999999998</c:v>
                </c:pt>
                <c:pt idx="2">
                  <c:v>2998.1627999999996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0722432"/>
        <c:axId val="740714592"/>
      </c:barChart>
      <c:catAx>
        <c:axId val="74072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4592"/>
        <c:crosses val="autoZero"/>
        <c:auto val="1"/>
        <c:lblAlgn val="ctr"/>
        <c:lblOffset val="100"/>
        <c:noMultiLvlLbl val="0"/>
      </c:catAx>
      <c:valAx>
        <c:axId val="74071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1634.9338</c:v>
                </c:pt>
                <c:pt idx="1">
                  <c:v>1125.4897999999998</c:v>
                </c:pt>
                <c:pt idx="2">
                  <c:v>924.92679999999996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1151.4368000000002</c:v>
                </c:pt>
                <c:pt idx="1">
                  <c:v>1036.8254000000002</c:v>
                </c:pt>
                <c:pt idx="2">
                  <c:v>821.98019999999997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3477320"/>
        <c:axId val="673483984"/>
      </c:barChart>
      <c:catAx>
        <c:axId val="67347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3483984"/>
        <c:crosses val="autoZero"/>
        <c:auto val="1"/>
        <c:lblAlgn val="ctr"/>
        <c:lblOffset val="100"/>
        <c:noMultiLvlLbl val="0"/>
      </c:catAx>
      <c:valAx>
        <c:axId val="67348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3477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16014.305600000002</c:v>
                </c:pt>
                <c:pt idx="1">
                  <c:v>16607.349399999999</c:v>
                </c:pt>
                <c:pt idx="2">
                  <c:v>16342.888800000001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14688.913399999999</c:v>
                </c:pt>
                <c:pt idx="1">
                  <c:v>11970.23</c:v>
                </c:pt>
                <c:pt idx="2">
                  <c:v>9653.4405999999999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645736"/>
        <c:axId val="675545184"/>
      </c:barChart>
      <c:catAx>
        <c:axId val="615645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45184"/>
        <c:crosses val="autoZero"/>
        <c:auto val="1"/>
        <c:lblAlgn val="ctr"/>
        <c:lblOffset val="100"/>
        <c:noMultiLvlLbl val="0"/>
      </c:catAx>
      <c:valAx>
        <c:axId val="675545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5645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1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Charts!$B$6:$B$10</c:f>
              <c:numCache>
                <c:formatCode>General</c:formatCode>
                <c:ptCount val="3"/>
                <c:pt idx="0">
                  <c:v>9362.409599999999</c:v>
                </c:pt>
                <c:pt idx="1">
                  <c:v>8091.8930000000009</c:v>
                </c:pt>
                <c:pt idx="2">
                  <c:v>7968.3125999999993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E7-4F76-ACC8-9780DA2FEAB9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Charts!$A$6:$A$10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randomrw</c:v>
                  </c:pt>
                </c:lvl>
              </c:multiLvlStrCache>
            </c:multiLvlStrRef>
          </c:cat>
          <c:val>
            <c:numRef>
              <c:f>Charts!$C$6:$C$10</c:f>
              <c:numCache>
                <c:formatCode>General</c:formatCode>
                <c:ptCount val="3"/>
                <c:pt idx="0">
                  <c:v>3322.8705999999997</c:v>
                </c:pt>
                <c:pt idx="1">
                  <c:v>2710.3966</c:v>
                </c:pt>
                <c:pt idx="2">
                  <c:v>2585.2689999999998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E7-4F76-ACC8-9780DA2FE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0718904"/>
        <c:axId val="740719688"/>
      </c:barChart>
      <c:catAx>
        <c:axId val="740718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9688"/>
        <c:crosses val="autoZero"/>
        <c:auto val="1"/>
        <c:lblAlgn val="ctr"/>
        <c:lblOffset val="100"/>
        <c:noMultiLvlLbl val="0"/>
      </c:catAx>
      <c:valAx>
        <c:axId val="74071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0718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02.03.2020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Ram absichtlich reduziert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8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Durchsatz</a:t>
            </a:r>
            <a:r>
              <a:rPr lang="de-DE" baseline="0" dirty="0" smtClean="0"/>
              <a:t> in Megabyte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Btrfs</a:t>
            </a:r>
            <a:r>
              <a:rPr lang="de-DE" baseline="0" dirty="0" smtClean="0"/>
              <a:t> tendenziell schneller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20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86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Btrfs</a:t>
            </a:r>
            <a:r>
              <a:rPr lang="de-DE" baseline="0" dirty="0" smtClean="0"/>
              <a:t> besseres Management großer Dateien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0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Butter / </a:t>
            </a:r>
            <a:r>
              <a:rPr lang="de-DE" dirty="0" err="1"/>
              <a:t>Better</a:t>
            </a:r>
            <a:r>
              <a:rPr lang="de-DE" dirty="0"/>
              <a:t> FS</a:t>
            </a:r>
          </a:p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FS?</a:t>
            </a:r>
          </a:p>
          <a:p>
            <a:r>
              <a:rPr lang="de-DE" dirty="0" err="1"/>
              <a:t>WinBtrfs</a:t>
            </a:r>
            <a:r>
              <a:rPr lang="de-DE" dirty="0"/>
              <a:t> =  ein von Grund auf neu geschriebener freier Dateisystem-Treiber für Windows und </a:t>
            </a:r>
            <a:r>
              <a:rPr lang="de-DE" dirty="0" err="1"/>
              <a:t>React</a:t>
            </a:r>
            <a:r>
              <a:rPr lang="de-DE" dirty="0"/>
              <a:t> 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Subvolumes: Das root-Verzeichis ist ein Subvolume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Snapshots: Verzeichnis unterhalb des Subvolumes (gleiche Ebene). Read-Only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Deduplikation: Dateiblöcke mit selbem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Delayed Allocation: allocate-on-flush</a:t>
            </a:r>
            <a:r>
              <a:rPr lang="de-DE" baseline="0"/>
              <a:t>: bündeln von Schreibanfragen, um den I/O Durchsatz zu erhöhen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Prüfsummen für alle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Vollständig balancierter Baum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Einfügen</a:t>
                </a:r>
                <a:r>
                  <a:rPr lang="de-DE" dirty="0"/>
                  <a:t>, Löschen und suchen in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𝑂(log⁡(𝑛))</a:t>
                </a:r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4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="" xmlns:a16="http://schemas.microsoft.com/office/drawing/2014/main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="" xmlns:a16="http://schemas.microsoft.com/office/drawing/2014/main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="" xmlns:a16="http://schemas.microsoft.com/office/drawing/2014/main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="" xmlns:a16="http://schemas.microsoft.com/office/drawing/2014/main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="" xmlns:a16="http://schemas.microsoft.com/office/drawing/2014/main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="" xmlns:a16="http://schemas.microsoft.com/office/drawing/2014/main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="" xmlns:a16="http://schemas.microsoft.com/office/drawing/2014/main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="" xmlns:a16="http://schemas.microsoft.com/office/drawing/2014/main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="" xmlns:a16="http://schemas.microsoft.com/office/drawing/2014/main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="" xmlns:a16="http://schemas.microsoft.com/office/drawing/2014/main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="" xmlns:a16="http://schemas.microsoft.com/office/drawing/2014/main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="" xmlns:a16="http://schemas.microsoft.com/office/drawing/2014/main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="" xmlns:a16="http://schemas.microsoft.com/office/drawing/2014/main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smtClean="0"/>
              <a:t>Fileserver</a:t>
            </a:r>
            <a:endParaRPr lang="de-DE" dirty="0"/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 in großer Datei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Umgebung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8" y="1600200"/>
            <a:ext cx="5571683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Arbeitsspeicher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HDD: WD Blue 500GB 7200rpm</a:t>
            </a:r>
          </a:p>
          <a:p>
            <a:pPr lvl="1"/>
            <a:r>
              <a:rPr lang="de-DE" dirty="0"/>
              <a:t>SSD: 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SSD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449334"/>
              </p:ext>
            </p:extLst>
          </p:nvPr>
        </p:nvGraphicFramePr>
        <p:xfrm>
          <a:off x="732801" y="1197366"/>
          <a:ext cx="9996000" cy="492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MB/s HDD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249337"/>
              </p:ext>
            </p:extLst>
          </p:nvPr>
        </p:nvGraphicFramePr>
        <p:xfrm>
          <a:off x="732800" y="1214634"/>
          <a:ext cx="9996000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0387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2933"/>
              </p:ext>
            </p:extLst>
          </p:nvPr>
        </p:nvGraphicFramePr>
        <p:xfrm>
          <a:off x="0" y="1742173"/>
          <a:ext cx="6096000" cy="438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10653"/>
              </p:ext>
            </p:extLst>
          </p:nvPr>
        </p:nvGraphicFramePr>
        <p:xfrm>
          <a:off x="6408590" y="1742173"/>
          <a:ext cx="5783409" cy="438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5261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79111"/>
              </p:ext>
            </p:extLst>
          </p:nvPr>
        </p:nvGraphicFramePr>
        <p:xfrm>
          <a:off x="6096000" y="1799925"/>
          <a:ext cx="6096000" cy="432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0402"/>
              </p:ext>
            </p:extLst>
          </p:nvPr>
        </p:nvGraphicFramePr>
        <p:xfrm>
          <a:off x="0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494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Operationen/s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0937" y="1364954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HDD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98259" y="136474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  <a:latin typeface="Encode Sans"/>
              </a:rPr>
              <a:t>SSD</a:t>
            </a:r>
            <a:endParaRPr lang="de-DE" sz="2800" dirty="0">
              <a:solidFill>
                <a:schemeClr val="bg1"/>
              </a:solidFill>
              <a:latin typeface="Encode Sans"/>
            </a:endParaRPr>
          </a:p>
        </p:txBody>
      </p:sp>
      <p:graphicFrame>
        <p:nvGraphicFramePr>
          <p:cNvPr id="9" name="Diagramm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22306"/>
              </p:ext>
            </p:extLst>
          </p:nvPr>
        </p:nvGraphicFramePr>
        <p:xfrm>
          <a:off x="6096001" y="1887964"/>
          <a:ext cx="6095999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50374"/>
              </p:ext>
            </p:extLst>
          </p:nvPr>
        </p:nvGraphicFramePr>
        <p:xfrm>
          <a:off x="1" y="1887964"/>
          <a:ext cx="6096000" cy="423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6483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 dirty="0" err="1" smtClean="0"/>
              <a:t>btrfs</a:t>
            </a:r>
            <a:r>
              <a:rPr lang="de-DE" dirty="0" smtClean="0"/>
              <a:t> </a:t>
            </a:r>
            <a:r>
              <a:rPr lang="de-DE" dirty="0"/>
              <a:t>in den meisten Fällen schneller</a:t>
            </a:r>
          </a:p>
          <a:p>
            <a:r>
              <a:rPr lang="de-DE" dirty="0"/>
              <a:t>ext4 </a:t>
            </a:r>
            <a:r>
              <a:rPr lang="de-DE" dirty="0" smtClean="0"/>
              <a:t>beim </a:t>
            </a:r>
            <a:r>
              <a:rPr lang="de-DE" dirty="0" smtClean="0"/>
              <a:t>Kopieren auf HDD tendenziell schneller</a:t>
            </a:r>
            <a:endParaRPr lang="de-DE" dirty="0"/>
          </a:p>
          <a:p>
            <a:r>
              <a:rPr lang="de-DE" dirty="0" err="1"/>
              <a:t>btrfs</a:t>
            </a:r>
            <a:r>
              <a:rPr lang="de-DE" dirty="0"/>
              <a:t> überwiegt mit Features und Funktionalität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Encode Sans"/>
              </a:rPr>
              <a:t>Danke für die </a:t>
            </a:r>
            <a:r>
              <a:rPr lang="de-DE" sz="5400" dirty="0" err="1">
                <a:solidFill>
                  <a:schemeClr val="bg1"/>
                </a:solidFill>
                <a:latin typeface="Encode Sans"/>
              </a:rPr>
              <a:t>Aufmersamkeit</a:t>
            </a:r>
            <a:endParaRPr lang="de-DE" sz="5400" dirty="0">
              <a:solidFill>
                <a:schemeClr val="bg1"/>
              </a:solidFill>
              <a:latin typeface="Encode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 dirty="0" smtClean="0"/>
              <a:t>Josef </a:t>
            </a:r>
            <a:r>
              <a:rPr lang="en-US" sz="2000" dirty="0" err="1"/>
              <a:t>Bacik</a:t>
            </a:r>
            <a:r>
              <a:rPr lang="en-US" sz="2000" dirty="0"/>
              <a:t>.  </a:t>
            </a:r>
            <a:r>
              <a:rPr lang="en-US" sz="2000" dirty="0" err="1"/>
              <a:t>Btrfs</a:t>
            </a:r>
            <a:r>
              <a:rPr lang="en-US" sz="2000" dirty="0"/>
              <a:t>: The </a:t>
            </a:r>
            <a:r>
              <a:rPr lang="en-US" sz="2000" dirty="0" err="1"/>
              <a:t>swiss</a:t>
            </a:r>
            <a:r>
              <a:rPr lang="en-US" sz="2000" dirty="0"/>
              <a:t> army knife of </a:t>
            </a:r>
            <a:r>
              <a:rPr lang="en-US" sz="2000" dirty="0" err="1"/>
              <a:t>storage.;login</a:t>
            </a:r>
            <a:r>
              <a:rPr lang="en-US" sz="2000" dirty="0"/>
              <a:t>:, 37(1), 2012.</a:t>
            </a:r>
          </a:p>
          <a:p>
            <a:r>
              <a:rPr lang="en-US" sz="2000" dirty="0"/>
              <a:t>Avantika  </a:t>
            </a:r>
            <a:r>
              <a:rPr lang="en-US" sz="2000" dirty="0" err="1"/>
              <a:t>Mathur</a:t>
            </a:r>
            <a:r>
              <a:rPr lang="en-US" sz="2000" dirty="0"/>
              <a:t>,  </a:t>
            </a:r>
            <a:r>
              <a:rPr lang="en-US" sz="2000" dirty="0" err="1"/>
              <a:t>Mingming</a:t>
            </a:r>
            <a:r>
              <a:rPr lang="en-US" sz="2000" dirty="0"/>
              <a:t>  Cao,  and  Andreas  </a:t>
            </a:r>
            <a:r>
              <a:rPr lang="en-US" sz="2000" dirty="0" err="1"/>
              <a:t>Dilger</a:t>
            </a:r>
            <a:r>
              <a:rPr lang="en-US" sz="2000" dirty="0"/>
              <a:t>.   Ext4:  The  </a:t>
            </a:r>
            <a:r>
              <a:rPr lang="en-US" sz="2000" dirty="0" err="1"/>
              <a:t>nextgeneration</a:t>
            </a:r>
            <a:r>
              <a:rPr lang="en-US" sz="2000" dirty="0"/>
              <a:t> of the ext3 file </a:t>
            </a:r>
            <a:r>
              <a:rPr lang="en-US" sz="2000" dirty="0" err="1"/>
              <a:t>system.;login</a:t>
            </a:r>
            <a:r>
              <a:rPr lang="en-US" sz="2000" dirty="0"/>
              <a:t>:, 32(3), 2007.</a:t>
            </a:r>
          </a:p>
          <a:p>
            <a:r>
              <a:rPr lang="en-US" sz="2000" dirty="0" err="1"/>
              <a:t>Ohad</a:t>
            </a:r>
            <a:r>
              <a:rPr lang="en-US" sz="2000" dirty="0"/>
              <a:t> </a:t>
            </a:r>
            <a:r>
              <a:rPr lang="en-US" sz="2000" dirty="0" err="1"/>
              <a:t>Rodeh</a:t>
            </a:r>
            <a:r>
              <a:rPr lang="en-US" sz="2000" dirty="0"/>
              <a:t>, Josef </a:t>
            </a:r>
            <a:r>
              <a:rPr lang="en-US" sz="2000" dirty="0" err="1"/>
              <a:t>Bacik</a:t>
            </a:r>
            <a:r>
              <a:rPr lang="en-US" sz="2000" dirty="0"/>
              <a:t>, and Chris Mason.  BTRFS: the </a:t>
            </a:r>
            <a:r>
              <a:rPr lang="en-US" sz="2000" dirty="0" err="1"/>
              <a:t>linux</a:t>
            </a:r>
            <a:r>
              <a:rPr lang="en-US" sz="2000" dirty="0"/>
              <a:t> b-tree file-</a:t>
            </a:r>
            <a:r>
              <a:rPr lang="en-US" sz="2000" dirty="0" err="1"/>
              <a:t>system.TOS</a:t>
            </a:r>
            <a:r>
              <a:rPr lang="en-US" sz="2000" dirty="0"/>
              <a:t>, 9(3):9:1–9:32, 2013.</a:t>
            </a:r>
          </a:p>
          <a:p>
            <a:r>
              <a:rPr lang="de-DE" sz="2000" dirty="0" err="1"/>
              <a:t>Vasily</a:t>
            </a:r>
            <a:r>
              <a:rPr lang="de-DE" sz="2000" dirty="0"/>
              <a:t>  </a:t>
            </a:r>
            <a:r>
              <a:rPr lang="de-DE" sz="2000" dirty="0" err="1"/>
              <a:t>Tarasov</a:t>
            </a:r>
            <a:r>
              <a:rPr lang="de-DE" sz="2000" dirty="0"/>
              <a:t>,  </a:t>
            </a:r>
            <a:r>
              <a:rPr lang="de-DE" sz="2000" dirty="0" err="1"/>
              <a:t>Erez</a:t>
            </a:r>
            <a:r>
              <a:rPr lang="de-DE" sz="2000" dirty="0"/>
              <a:t>  Zadok,  </a:t>
            </a:r>
            <a:r>
              <a:rPr lang="de-DE" sz="2000" dirty="0" err="1"/>
              <a:t>and</a:t>
            </a:r>
            <a:r>
              <a:rPr lang="de-DE" sz="2000" dirty="0"/>
              <a:t>  Spencer  </a:t>
            </a:r>
            <a:r>
              <a:rPr lang="de-DE" sz="2000" dirty="0" err="1"/>
              <a:t>Shepler</a:t>
            </a:r>
            <a:r>
              <a:rPr lang="de-DE" sz="2000" dirty="0"/>
              <a:t>.   </a:t>
            </a:r>
            <a:r>
              <a:rPr lang="de-DE" sz="2000" dirty="0" err="1"/>
              <a:t>Filebench</a:t>
            </a:r>
            <a:r>
              <a:rPr lang="de-DE" sz="2000" dirty="0"/>
              <a:t>:  A  </a:t>
            </a:r>
            <a:r>
              <a:rPr lang="de-DE" sz="2000" dirty="0" err="1"/>
              <a:t>flexibleframework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benchmarking</a:t>
            </a:r>
            <a:r>
              <a:rPr lang="de-DE" sz="2000" dirty="0"/>
              <a:t>.;</a:t>
            </a:r>
            <a:r>
              <a:rPr lang="de-DE" sz="2000" dirty="0" err="1"/>
              <a:t>login</a:t>
            </a:r>
            <a:r>
              <a:rPr lang="de-DE" sz="2000" dirty="0"/>
              <a:t>:, 41(1), 2016.</a:t>
            </a:r>
          </a:p>
          <a:p>
            <a:r>
              <a:rPr lang="de-DE" sz="2000" dirty="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23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="" xmlns:a16="http://schemas.microsoft.com/office/drawing/2014/main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 err="1"/>
              <a:t>Fourth</a:t>
            </a:r>
            <a:r>
              <a:rPr lang="de-DE" dirty="0"/>
              <a:t> Extended File System</a:t>
            </a:r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 err="1"/>
              <a:t>Metadata</a:t>
            </a:r>
            <a:r>
              <a:rPr lang="de-DE" dirty="0"/>
              <a:t> Prüfsummen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File System</a:t>
            </a:r>
          </a:p>
          <a:p>
            <a:r>
              <a:rPr lang="de-DE" dirty="0"/>
              <a:t>Copy-On-Write B-Baum</a:t>
            </a:r>
          </a:p>
          <a:p>
            <a:r>
              <a:rPr lang="de-DE" dirty="0" err="1"/>
              <a:t>Stable</a:t>
            </a:r>
            <a:r>
              <a:rPr lang="de-DE" dirty="0"/>
              <a:t> Release ab November 2013</a:t>
            </a:r>
          </a:p>
          <a:p>
            <a:r>
              <a:rPr lang="de-DE" dirty="0" err="1"/>
              <a:t>WinBtrfs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 err="1"/>
              <a:t>Subvolumes</a:t>
            </a:r>
            <a:endParaRPr lang="de-DE" dirty="0"/>
          </a:p>
          <a:p>
            <a:r>
              <a:rPr lang="de-DE" dirty="0"/>
              <a:t>Snapshots</a:t>
            </a:r>
          </a:p>
          <a:p>
            <a:r>
              <a:rPr lang="de-DE" dirty="0" err="1"/>
              <a:t>Deduplikation</a:t>
            </a:r>
            <a:endParaRPr lang="de-DE" dirty="0"/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dirty="0"/>
              <a:t>Prüfsummen B-Baum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10,11,</a:t>
            </a:r>
            <a:r>
              <a:rPr lang="de-DE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="" xmlns:a16="http://schemas.microsoft.com/office/drawing/2014/main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=""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="" xmlns:a16="http://schemas.microsoft.com/office/drawing/2014/main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917</Words>
  <Application>Microsoft Office PowerPoint</Application>
  <PresentationFormat>Breitbild</PresentationFormat>
  <Paragraphs>206</Paragraphs>
  <Slides>23</Slides>
  <Notes>18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Umgebung</vt:lpstr>
      <vt:lpstr>MB/s SSD</vt:lpstr>
      <vt:lpstr>MB/s HDD</vt:lpstr>
      <vt:lpstr>Operationen/s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Lüken-Winkels, Benedikt</cp:lastModifiedBy>
  <cp:revision>108</cp:revision>
  <dcterms:created xsi:type="dcterms:W3CDTF">2020-02-28T09:19:56Z</dcterms:created>
  <dcterms:modified xsi:type="dcterms:W3CDTF">2020-03-02T10:47:35Z</dcterms:modified>
</cp:coreProperties>
</file>